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3" r:id="rId14"/>
    <p:sldId id="274" r:id="rId15"/>
    <p:sldId id="267" r:id="rId16"/>
    <p:sldId id="275" r:id="rId17"/>
    <p:sldId id="276" r:id="rId18"/>
    <p:sldId id="277" r:id="rId19"/>
    <p:sldId id="269" r:id="rId20"/>
    <p:sldId id="270" r:id="rId21"/>
    <p:sldId id="272" r:id="rId22"/>
    <p:sldId id="27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39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91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50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64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5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5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74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34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29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01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E692C-E3B8-4B44-8C07-F243B4BC3D15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56E0E-3D25-409B-919A-D0AECB05C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57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A1%AC%E4%BB%B6%E7%B3%BB%E7%BB%9F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94%B5%E8%84%91/124859" TargetMode="External"/><Relationship Id="rId2" Type="http://schemas.openxmlformats.org/officeDocument/2006/relationships/hyperlink" Target="https://baike.baidu.com/item/%E4%BF%97%E7%A7%B0/653850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baike.baidu.com/item/%E7%94%B5%E5%AD%90%E6%95%B0%E5%AD%97%E7%A7%AF%E5%88%86%E8%AE%A1%E7%AE%97%E6%9C%B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hyperlink" Target="https://baike.baidu.com/item/%E9%9B%86%E6%88%90%E7%94%B5%E8%B7%A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1453" y="1143917"/>
            <a:ext cx="943895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1" i="1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计算机兴趣班课程</a:t>
            </a:r>
            <a:endParaRPr lang="zh-CN" altLang="en-US" sz="8800" b="1" i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42478" y="4932608"/>
            <a:ext cx="311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赵继强</a:t>
            </a:r>
            <a:endParaRPr lang="zh-CN" altLang="en-US" sz="3600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324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778" y="258971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      计算机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是由</a:t>
            </a:r>
            <a:r>
              <a:rPr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  <a:hlinkClick r:id="rId3"/>
              </a:rPr>
              <a:t>硬件系统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（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hardware system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）和</a:t>
            </a:r>
            <a:r>
              <a:rPr lang="zh-CN" altLang="en-US" b="1" u="sng" dirty="0">
                <a:solidFill>
                  <a:schemeClr val="accent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软件系统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（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software system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）两部分组成的。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6729" y="450375"/>
            <a:ext cx="8475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二：计算机的组成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37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7216" y="2456598"/>
            <a:ext cx="861774" cy="2402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硬件系统</a:t>
            </a:r>
            <a:endParaRPr lang="zh-CN" altLang="en-US" sz="4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7" name="肘形连接符 6"/>
          <p:cNvCxnSpPr/>
          <p:nvPr/>
        </p:nvCxnSpPr>
        <p:spPr>
          <a:xfrm flipV="1">
            <a:off x="1146413" y="1569490"/>
            <a:ext cx="2019871" cy="1951633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/>
          <p:nvPr/>
        </p:nvCxnSpPr>
        <p:spPr>
          <a:xfrm>
            <a:off x="1132764" y="3534770"/>
            <a:ext cx="2074460" cy="2033517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/>
          <p:nvPr/>
        </p:nvCxnSpPr>
        <p:spPr>
          <a:xfrm>
            <a:off x="1146413" y="3521123"/>
            <a:ext cx="2019871" cy="1119116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 flipV="1">
            <a:off x="1146413" y="2634017"/>
            <a:ext cx="2033520" cy="900753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02758" y="1296537"/>
            <a:ext cx="1501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电源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02758" y="2222140"/>
            <a:ext cx="136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主板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384647" y="3211604"/>
            <a:ext cx="982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146413" y="3521123"/>
            <a:ext cx="2019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370998" y="4293990"/>
            <a:ext cx="1501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网卡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02758" y="5251523"/>
            <a:ext cx="1637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内存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12" y="741929"/>
            <a:ext cx="6892119" cy="55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96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529919" cy="35484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18" y="0"/>
            <a:ext cx="4818797" cy="3535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8419"/>
            <a:ext cx="4529919" cy="33095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18" y="3548418"/>
            <a:ext cx="3822511" cy="33095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28" y="3548416"/>
            <a:ext cx="3839572" cy="33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8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5" y="0"/>
            <a:ext cx="9633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85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81" y="0"/>
            <a:ext cx="8783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9558" y="341194"/>
            <a:ext cx="8993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软件系统</a:t>
            </a:r>
            <a:endParaRPr lang="zh-CN" altLang="en-US" sz="72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24585" y="2784142"/>
            <a:ext cx="7328848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1</a:t>
            </a:r>
            <a:r>
              <a:rPr lang="zh-CN" altLang="en-US" sz="5400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：操作系统</a:t>
            </a:r>
            <a:endParaRPr lang="zh-CN" altLang="en-US" sz="54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4585" y="4067034"/>
            <a:ext cx="7328848" cy="92333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2</a:t>
            </a:r>
            <a:r>
              <a:rPr lang="zh-CN" altLang="en-US" sz="54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：应用软件</a:t>
            </a:r>
          </a:p>
        </p:txBody>
      </p:sp>
    </p:spTree>
    <p:extLst>
      <p:ext uri="{BB962C8B-B14F-4D97-AF65-F5344CB8AC3E}">
        <p14:creationId xmlns:p14="http://schemas.microsoft.com/office/powerpoint/2010/main" val="346966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63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2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95925" cy="381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3" y="0"/>
            <a:ext cx="6902548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233" y="10581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66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主要分类</a:t>
            </a:r>
            <a:endParaRPr lang="zh-CN" altLang="en-US" sz="66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77666" y="1224064"/>
            <a:ext cx="5655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，超级计算机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7666" y="1670356"/>
            <a:ext cx="103069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天河二号超级计算机，</a:t>
            </a:r>
            <a:r>
              <a:rPr lang="en-US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2017</a:t>
            </a:r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年</a:t>
            </a:r>
            <a:r>
              <a:rPr lang="en-US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11</a:t>
            </a:r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月</a:t>
            </a:r>
            <a:r>
              <a:rPr lang="en-US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13</a:t>
            </a:r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日</a:t>
            </a:r>
            <a:r>
              <a:rPr lang="zh-CN" altLang="en-US" sz="2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，中国</a:t>
            </a:r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超级计算机“神威</a:t>
            </a:r>
            <a:r>
              <a:rPr lang="en-US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太湖之光”和“天河二号”连续第四次分列冠亚军，且中国超级计算机上榜总数又一次反超美国，夺得第一。</a:t>
            </a:r>
          </a:p>
        </p:txBody>
      </p:sp>
      <p:sp>
        <p:nvSpPr>
          <p:cNvPr id="6" name="矩形 5"/>
          <p:cNvSpPr/>
          <p:nvPr/>
        </p:nvSpPr>
        <p:spPr>
          <a:xfrm>
            <a:off x="1277666" y="2455202"/>
            <a:ext cx="100761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2018</a:t>
            </a:r>
            <a:r>
              <a:rPr lang="zh-CN" altLang="en-US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年</a:t>
            </a:r>
            <a:r>
              <a:rPr lang="en-US" altLang="zh-CN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11</a:t>
            </a:r>
            <a:r>
              <a:rPr lang="zh-CN" altLang="en-US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月</a:t>
            </a:r>
            <a:r>
              <a:rPr lang="en-US" altLang="zh-CN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12</a:t>
            </a:r>
            <a:r>
              <a:rPr lang="zh-CN" altLang="en-US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日，新一期全球超级计算机</a:t>
            </a:r>
            <a:r>
              <a:rPr lang="en-US" altLang="zh-CN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500</a:t>
            </a:r>
            <a:r>
              <a:rPr lang="zh-CN" altLang="en-US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强榜单在美国达拉斯发布，中国超算“神威</a:t>
            </a:r>
            <a:r>
              <a:rPr lang="en-US" altLang="zh-CN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</a:t>
            </a:r>
            <a:r>
              <a:rPr lang="zh-CN" altLang="en-US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太湖之光”位列第三名。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3" y="3164444"/>
            <a:ext cx="5183644" cy="36070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72" y="3164444"/>
            <a:ext cx="6009795" cy="36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08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8" y="725733"/>
            <a:ext cx="10515600" cy="1850041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b="1" i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第一节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pc="23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1679" y="3374265"/>
            <a:ext cx="9988639" cy="14166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6600" b="1" spc="23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计算机基础知识</a:t>
            </a:r>
            <a:endParaRPr lang="zh-CN" altLang="en-US" sz="66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262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332" y="2585193"/>
            <a:ext cx="10515600" cy="2568471"/>
          </a:xfrm>
        </p:spPr>
        <p:txBody>
          <a:bodyPr>
            <a:normAutofit fontScale="90000"/>
          </a:bodyPr>
          <a:lstStyle/>
          <a:p>
            <a:r>
              <a:rPr lang="en-US" altLang="zh-CN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，网络计算机</a:t>
            </a:r>
            <a:r>
              <a:rPr lang="en-US" altLang="zh-CN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/>
            </a:r>
            <a:br>
              <a:rPr lang="en-US" altLang="zh-CN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en-US" altLang="zh-CN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/>
            </a:r>
            <a:br>
              <a:rPr lang="en-US" altLang="zh-CN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en-US" altLang="zh-CN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，工业控制</a:t>
            </a:r>
            <a:br>
              <a:rPr lang="zh-CN" altLang="en-US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en-US" altLang="zh-CN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/>
            </a:r>
            <a:br>
              <a:rPr lang="en-US" altLang="zh-CN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en-US" altLang="zh-CN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4</a:t>
            </a:r>
            <a:r>
              <a:rPr lang="zh-CN" altLang="en-US" sz="60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，</a:t>
            </a:r>
            <a:r>
              <a:rPr lang="zh-CN" altLang="en-US" sz="6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个人电脑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阿里巴巴仓库打开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9609" y="528032"/>
            <a:ext cx="7173349" cy="59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51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实拍电机自看–爱奇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821" y="29452"/>
            <a:ext cx="10599313" cy="68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7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0212" y="351477"/>
            <a:ext cx="8428630" cy="1325563"/>
          </a:xfrm>
        </p:spPr>
        <p:txBody>
          <a:bodyPr>
            <a:normAutofit/>
          </a:bodyPr>
          <a:lstStyle/>
          <a:p>
            <a:r>
              <a:rPr lang="zh-CN" altLang="en-US" sz="66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未来</a:t>
            </a:r>
            <a:endParaRPr lang="zh-CN" altLang="en-US" sz="6600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7034" y="2074461"/>
            <a:ext cx="2778457" cy="352112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4800" b="1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分子</a:t>
            </a:r>
          </a:p>
          <a:p>
            <a:r>
              <a:rPr lang="zh-CN" altLang="en-US" sz="4800" b="1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量子型</a:t>
            </a:r>
          </a:p>
          <a:p>
            <a:r>
              <a:rPr lang="zh-CN" altLang="en-US" sz="4800" b="1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光子</a:t>
            </a:r>
          </a:p>
          <a:p>
            <a:r>
              <a:rPr lang="zh-CN" altLang="en-US" sz="4800" b="1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纳米</a:t>
            </a:r>
          </a:p>
          <a:p>
            <a:r>
              <a:rPr lang="zh-CN" altLang="en-US" sz="4800" b="1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生物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37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1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目        录</a:t>
            </a:r>
            <a:endParaRPr lang="zh-CN" altLang="en-US" sz="72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516928"/>
          </a:xfrm>
        </p:spPr>
        <p:txBody>
          <a:bodyPr>
            <a:noAutofit/>
          </a:bodyPr>
          <a:lstStyle/>
          <a:p>
            <a:r>
              <a:rPr lang="en-US" altLang="zh-CN" sz="48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r>
              <a:rPr lang="zh-CN" altLang="en-US" sz="48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：计算机发展历史</a:t>
            </a:r>
            <a:endParaRPr lang="en-US" altLang="zh-CN" sz="4800" dirty="0" smtClean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48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sz="48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：</a:t>
            </a:r>
            <a:r>
              <a:rPr lang="zh-CN" altLang="en-US" sz="4800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机器组成</a:t>
            </a:r>
          </a:p>
          <a:p>
            <a:r>
              <a:rPr lang="en-US" altLang="zh-CN" sz="48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48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：主要分类</a:t>
            </a:r>
            <a:endParaRPr lang="en-US" altLang="zh-CN" sz="4800" dirty="0" smtClean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48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4</a:t>
            </a:r>
            <a:r>
              <a:rPr lang="zh-CN" altLang="en-US" sz="48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：应用领域</a:t>
            </a:r>
            <a:endParaRPr lang="en-US" altLang="zh-CN" sz="4800" dirty="0" smtClean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48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</a:t>
            </a:r>
            <a:r>
              <a:rPr lang="zh-CN" altLang="en-US" sz="4800" dirty="0" smtClean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：未来</a:t>
            </a:r>
            <a:endParaRPr lang="zh-CN" altLang="en-US" sz="4800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1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6519" y="1593194"/>
            <a:ext cx="111015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计算机（</a:t>
            </a:r>
            <a:r>
              <a:rPr lang="en-US" altLang="zh-CN" sz="66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computer</a:t>
            </a:r>
            <a:r>
              <a:rPr lang="zh-CN" altLang="en-US" sz="66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6600" b="0" i="0" u="none" strike="noStrike" dirty="0" smtClean="0">
                <a:solidFill>
                  <a:srgbClr val="136EC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hlinkClick r:id="rId2"/>
              </a:rPr>
              <a:t>俗称</a:t>
            </a:r>
            <a:r>
              <a:rPr lang="zh-CN" altLang="en-US" sz="6600" b="0" i="0" u="none" strike="noStrike" dirty="0" smtClean="0">
                <a:solidFill>
                  <a:srgbClr val="136EC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电脑</a:t>
            </a:r>
            <a:endParaRPr lang="zh-CN" altLang="en-US" sz="6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6519" y="334850"/>
            <a:ext cx="7701566" cy="110799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latin typeface="华文彩云" panose="02010800040101010101" pitchFamily="2" charset="-122"/>
                <a:ea typeface="华文彩云" panose="02010800040101010101" pitchFamily="2" charset="-122"/>
              </a:rPr>
              <a:t>发展历史</a:t>
            </a:r>
            <a:endParaRPr lang="zh-CN" altLang="en-US" sz="6600" dirty="0"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6519" y="2908939"/>
            <a:ext cx="11153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：世界上第一台计算机：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1946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，由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美国军方定制的世界上第一台电子计算机“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4"/>
              </a:rPr>
              <a:t>电子数字积分计算机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”（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ENIAC Electronic Numerical And Calculator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61" y="3844654"/>
            <a:ext cx="5294528" cy="26590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1860" y="5074276"/>
            <a:ext cx="2392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i="0" dirty="0" smtClean="0">
                <a:solidFill>
                  <a:schemeClr val="accent5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400</a:t>
            </a:r>
            <a:r>
              <a:rPr lang="zh-CN" altLang="en-US" sz="4000" b="0" i="0" dirty="0" smtClean="0">
                <a:solidFill>
                  <a:schemeClr val="accent5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次乘法</a:t>
            </a:r>
            <a:endParaRPr lang="zh-CN" altLang="en-US" sz="4000" dirty="0">
              <a:solidFill>
                <a:schemeClr val="accent5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51572" y="4851003"/>
            <a:ext cx="302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accent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5000</a:t>
            </a:r>
            <a:r>
              <a:rPr lang="zh-CN" altLang="en-US" sz="3600" dirty="0" smtClean="0">
                <a:solidFill>
                  <a:schemeClr val="accent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次加法</a:t>
            </a:r>
            <a:endParaRPr lang="zh-CN" altLang="en-US" sz="3600" dirty="0">
              <a:solidFill>
                <a:schemeClr val="accent5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28076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43554" cy="40670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10" y="2691683"/>
            <a:ext cx="5944594" cy="39924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1503" y="4779951"/>
            <a:ext cx="16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重达</a:t>
            </a:r>
            <a:r>
              <a:rPr lang="en-US" altLang="zh-CN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28t</a:t>
            </a:r>
            <a:r>
              <a:rPr lang="zh-CN" altLang="en-US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（吨）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97094" y="2168463"/>
            <a:ext cx="2746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17840</a:t>
            </a:r>
            <a:r>
              <a:rPr lang="zh-CN" altLang="en-US" sz="2800" dirty="0">
                <a:solidFill>
                  <a:schemeClr val="accent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支电子管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09" y="90152"/>
            <a:ext cx="4018086" cy="20783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26" y="4872574"/>
            <a:ext cx="2484084" cy="16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1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4876" y="280203"/>
            <a:ext cx="91967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4000" b="1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4000" b="1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代：电子管数字机（</a:t>
            </a:r>
            <a:r>
              <a:rPr lang="en-US" altLang="zh-CN" sz="4000" b="1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1946—1958</a:t>
            </a:r>
            <a:r>
              <a:rPr lang="zh-CN" altLang="en-US" sz="4000" b="1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年）</a:t>
            </a:r>
            <a:endParaRPr lang="zh-CN" altLang="en-US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5" y="1366904"/>
            <a:ext cx="4919455" cy="42150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42" y="1366904"/>
            <a:ext cx="4927192" cy="42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460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9858" y="364656"/>
            <a:ext cx="53362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i="0" dirty="0" smtClean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lang="en-US" altLang="zh-CN" sz="3200" b="1" i="0" dirty="0" smtClean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sz="3200" b="1" i="0" dirty="0" smtClean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代：晶体管数字机（</a:t>
            </a:r>
            <a:r>
              <a:rPr lang="en-US" altLang="zh-CN" sz="3200" b="1" i="0" dirty="0" smtClean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1958—1964</a:t>
            </a:r>
            <a:r>
              <a:rPr lang="zh-CN" altLang="en-US" sz="3200" b="1" i="0" dirty="0" smtClean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年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0" y="2031171"/>
            <a:ext cx="5052013" cy="35204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98" y="191068"/>
            <a:ext cx="4394580" cy="2763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98" y="3245506"/>
            <a:ext cx="439458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1173" y="692200"/>
            <a:ext cx="101729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i="0" dirty="0" smtClean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lang="en-US" altLang="zh-CN" sz="4400" b="1" i="0" dirty="0" smtClean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4400" b="1" i="0" dirty="0" smtClean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代：集成电路数字机（</a:t>
            </a:r>
            <a:r>
              <a:rPr lang="en-US" altLang="zh-CN" sz="4400" b="1" i="0" dirty="0" smtClean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1964—1970</a:t>
            </a:r>
            <a:r>
              <a:rPr lang="zh-CN" altLang="en-US" sz="4400" b="1" i="0" dirty="0" smtClean="0">
                <a:solidFill>
                  <a:srgbClr val="333333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年）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3" y="2169995"/>
            <a:ext cx="5183591" cy="36657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74" y="2056333"/>
            <a:ext cx="5089619" cy="39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93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7" y="1620908"/>
            <a:ext cx="4166174" cy="4351338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51597" y="90628"/>
            <a:ext cx="10515600" cy="13255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第</a:t>
            </a:r>
            <a:r>
              <a:rPr lang="en-US" altLang="zh-CN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代：大规模</a:t>
            </a:r>
            <a:r>
              <a:rPr lang="zh-CN" altLang="en-US" b="1" i="0" u="none" strike="noStrike" dirty="0" smtClean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4"/>
              </a:rPr>
              <a:t>集成电路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机（</a:t>
            </a:r>
            <a:r>
              <a:rPr lang="en-US" altLang="zh-CN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1970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年至今）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224827"/>
            <a:ext cx="4644789" cy="2571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056370"/>
            <a:ext cx="4644788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15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278</Words>
  <Application>Microsoft Office PowerPoint</Application>
  <PresentationFormat>宽屏</PresentationFormat>
  <Paragraphs>43</Paragraphs>
  <Slides>22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华文彩云</vt:lpstr>
      <vt:lpstr>华文行楷</vt:lpstr>
      <vt:lpstr>楷体</vt:lpstr>
      <vt:lpstr>宋体</vt:lpstr>
      <vt:lpstr>Microsoft YaHei</vt:lpstr>
      <vt:lpstr>Arial</vt:lpstr>
      <vt:lpstr>Arial</vt:lpstr>
      <vt:lpstr>Calibri</vt:lpstr>
      <vt:lpstr>Calibri Light</vt:lpstr>
      <vt:lpstr>Office 主题</vt:lpstr>
      <vt:lpstr>PowerPoint 演示文稿</vt:lpstr>
      <vt:lpstr>第一节 </vt:lpstr>
      <vt:lpstr>目       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第4代：大规模集成电路机（1970年至今）</vt:lpstr>
      <vt:lpstr>      计算机是由硬件系统（hardware system）和软件系统（software system）两部分组成的。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主要分类</vt:lpstr>
      <vt:lpstr>2，网络计算机  3，工业控制  4，个人电脑  </vt:lpstr>
      <vt:lpstr>PowerPoint 演示文稿</vt:lpstr>
      <vt:lpstr>未来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zjq</dc:creator>
  <cp:lastModifiedBy>zjq</cp:lastModifiedBy>
  <cp:revision>28</cp:revision>
  <dcterms:created xsi:type="dcterms:W3CDTF">2018-11-30T09:02:53Z</dcterms:created>
  <dcterms:modified xsi:type="dcterms:W3CDTF">2018-12-07T11:19:44Z</dcterms:modified>
</cp:coreProperties>
</file>